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9.xml" ContentType="application/vnd.openxmlformats-officedocument.presentationml.tags+xml"/>
  <Override PartName="/ppt/tags/tag25.xml" ContentType="application/vnd.openxmlformats-officedocument.presentationml.tags+xml"/>
  <Override PartName="/ppt/tags/tag48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2.xml" ContentType="application/vnd.openxmlformats-officedocument.presentationml.tags+xml"/>
  <Override PartName="/ppt/tags/tag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0.xml" ContentType="application/vnd.openxmlformats-officedocument.presentationml.tag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21.xml" ContentType="application/vnd.openxmlformats-officedocument.presentationml.tags+xml"/>
  <Override PartName="/ppt/tags/tag47.xml" ContentType="application/vnd.openxmlformats-officedocument.presentationml.tags+xml"/>
  <Override PartName="/ppt/tags/tag99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7.xml" ContentType="application/vnd.openxmlformats-officedocument.presentationml.tags+xml"/>
  <Override PartName="/ppt/tags/tag43.xml" ContentType="application/vnd.openxmlformats-officedocument.presentationml.tags+xml"/>
  <Override PartName="/ppt/tags/tag68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42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61.xml" ContentType="application/vnd.openxmlformats-officedocument.presentationml.tags+xml"/>
  <Override PartName="/ppt/tags/tag44.xml" ContentType="application/vnd.openxmlformats-officedocument.presentationml.tags+xml"/>
  <Override PartName="/ppt/tags/tag60.xml" ContentType="application/vnd.openxmlformats-officedocument.presentationml.tags+xml"/>
  <Override PartName="/ppt/tags/tag52.xml" ContentType="application/vnd.openxmlformats-officedocument.presentationml.tags+xml"/>
  <Override PartName="/ppt/tags/tag46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45.xml" ContentType="application/vnd.openxmlformats-officedocument.presentationml.tags+xml"/>
  <Override PartName="/ppt/tags/tag56.xml" ContentType="application/vnd.openxmlformats-officedocument.presentationml.tags+xml"/>
  <Override PartName="/ppt/tags/tag73.xml" ContentType="application/vnd.openxmlformats-officedocument.presentationml.tags+xml"/>
  <Override PartName="/ppt/tags/tag41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38.xml" ContentType="application/vnd.openxmlformats-officedocument.presentationml.tags+xml"/>
  <Override PartName="/ppt/tags/tag89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40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5.xml" ContentType="application/vnd.openxmlformats-officedocument.presentationml.tags+xml"/>
  <Override PartName="/ppt/tags/tag39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22" r:id="rId4"/>
    <p:sldId id="276" r:id="rId5"/>
    <p:sldId id="308" r:id="rId6"/>
    <p:sldId id="309" r:id="rId7"/>
    <p:sldId id="310" r:id="rId8"/>
    <p:sldId id="311" r:id="rId9"/>
    <p:sldId id="313" r:id="rId10"/>
    <p:sldId id="312" r:id="rId11"/>
    <p:sldId id="324" r:id="rId12"/>
    <p:sldId id="325" r:id="rId13"/>
    <p:sldId id="314" r:id="rId14"/>
    <p:sldId id="323" r:id="rId15"/>
    <p:sldId id="321" r:id="rId16"/>
    <p:sldId id="326" r:id="rId17"/>
    <p:sldId id="327" r:id="rId18"/>
    <p:sldId id="316" r:id="rId19"/>
    <p:sldId id="317" r:id="rId20"/>
    <p:sldId id="318" r:id="rId21"/>
    <p:sldId id="319" r:id="rId22"/>
    <p:sldId id="328" r:id="rId23"/>
    <p:sldId id="329" r:id="rId24"/>
    <p:sldId id="330" r:id="rId25"/>
    <p:sldId id="331" r:id="rId26"/>
    <p:sldId id="268" r:id="rId27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00EB3C-2BF2-4BCD-9A2A-52457638BA17}">
          <p14:sldIdLst>
            <p14:sldId id="256"/>
            <p14:sldId id="257"/>
            <p14:sldId id="322"/>
            <p14:sldId id="276"/>
            <p14:sldId id="308"/>
            <p14:sldId id="309"/>
            <p14:sldId id="310"/>
            <p14:sldId id="311"/>
            <p14:sldId id="313"/>
            <p14:sldId id="312"/>
            <p14:sldId id="324"/>
            <p14:sldId id="325"/>
            <p14:sldId id="314"/>
            <p14:sldId id="323"/>
            <p14:sldId id="321"/>
            <p14:sldId id="326"/>
            <p14:sldId id="327"/>
            <p14:sldId id="316"/>
            <p14:sldId id="317"/>
            <p14:sldId id="318"/>
            <p14:sldId id="319"/>
            <p14:sldId id="328"/>
            <p14:sldId id="329"/>
            <p14:sldId id="330"/>
            <p14:sldId id="33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83"/>
    <a:srgbClr val="C5C5C5"/>
    <a:srgbClr val="4DC0D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7918E5-D7EF-4507-A3C3-AD0C3704B1A1}" type="datetimeFigureOut">
              <a:rPr lang="fr-CA" smtClean="0"/>
              <a:t>2020-09-23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5AB3B6-1A5C-4094-BD2E-D00EA1CD34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14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4B6C66-0457-4628-B6DD-08091C2FBF82}" type="datetimeFigureOut">
              <a:rPr lang="fr-CA" smtClean="0"/>
              <a:t>2020-09-23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537AB5-98D8-4329-9CE5-836B5AC9B3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73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357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424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2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956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91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84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55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14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396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22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520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05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416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1961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499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290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7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70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91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43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8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26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00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7AB5-98D8-4329-9CE5-836B5AC9B37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56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4DC0D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323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3386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206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3178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3178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7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63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263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17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913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6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13311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0861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7E7-03BE-416C-A3DA-ECE3CD87BE7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20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CA" noProof="0" dirty="0"/>
              <a:t>sous-titre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44698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C6FA7E7-03BE-416C-A3DA-ECE3CD87BE7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52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D2E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4DC0DF"/>
        </a:buClr>
        <a:buFont typeface="Arial" panose="020B0604020202020204" pitchFamily="34" charset="0"/>
        <a:buChar char="•"/>
        <a:defRPr sz="2800" kern="1200">
          <a:solidFill>
            <a:srgbClr val="2D2E8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DC0DF"/>
        </a:buClr>
        <a:buFont typeface="Arial" panose="020B0604020202020204" pitchFamily="34" charset="0"/>
        <a:buChar char="•"/>
        <a:defRPr sz="2400" kern="1200">
          <a:solidFill>
            <a:srgbClr val="2D2E8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DC0DF"/>
        </a:buClr>
        <a:buFont typeface="Arial" panose="020B0604020202020204" pitchFamily="34" charset="0"/>
        <a:buChar char="•"/>
        <a:defRPr sz="2000" kern="1200">
          <a:solidFill>
            <a:srgbClr val="2D2E8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DC0DF"/>
        </a:buClr>
        <a:buFont typeface="Arial" panose="020B0604020202020204" pitchFamily="34" charset="0"/>
        <a:buChar char="•"/>
        <a:defRPr sz="1800" kern="1200">
          <a:solidFill>
            <a:srgbClr val="2D2E8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DC0DF"/>
        </a:buClr>
        <a:buFont typeface="Arial" panose="020B0604020202020204" pitchFamily="34" charset="0"/>
        <a:buChar char="•"/>
        <a:defRPr sz="1800" kern="1200">
          <a:solidFill>
            <a:srgbClr val="2D2E8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hyperlink" Target="VF_2020-02-19_Pre&#769;sentation%20POLY-PB.pptx" TargetMode="Externa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hyperlink" Target="VF_2020-02-14_Pr&#233;sentation%20POLY-PB%20&#201;COLES.pptx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hyperlink" Target="Kemio%20Heavy%20Metals%20Training%20YXDH%20V4_FR%20Feb%2014%20Pascal.pptx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hyperlink" Target="Presentation_Formulaire_CollecteInfo.pptx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.gouv.qc.ca/boiteaoutils/" TargetMode="External"/><Relationship Id="rId3" Type="http://schemas.openxmlformats.org/officeDocument/2006/relationships/tags" Target="../tags/tag8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eraenviro.com/" TargetMode="External"/><Relationship Id="rId3" Type="http://schemas.openxmlformats.org/officeDocument/2006/relationships/tags" Target="../tags/tag92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54566" y="556590"/>
            <a:ext cx="11082867" cy="1554531"/>
          </a:xfrm>
        </p:spPr>
        <p:txBody>
          <a:bodyPr>
            <a:normAutofit/>
          </a:bodyPr>
          <a:lstStyle/>
          <a:p>
            <a:r>
              <a:rPr lang="fr-CA" sz="3600" b="1" cap="all" dirty="0"/>
              <a:t>campagne de dépistage du plomb dans l’eau des écoles DU Québec </a:t>
            </a:r>
            <a:endParaRPr lang="fr-CA" sz="3200" cap="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3999" y="2372139"/>
            <a:ext cx="9144000" cy="3525078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Direction de l’expertise et du développement des infrastructures scolaires (DEDIS)</a:t>
            </a:r>
          </a:p>
          <a:p>
            <a:r>
              <a:rPr lang="fr-CA" dirty="0"/>
              <a:t>Direction générale des infrastructures (DGI)</a:t>
            </a:r>
          </a:p>
          <a:p>
            <a:r>
              <a:rPr lang="fr-CA" dirty="0"/>
              <a:t>Ministère de l’Éducation (MEQ)</a:t>
            </a:r>
          </a:p>
          <a:p>
            <a:r>
              <a:rPr lang="fr-CA" dirty="0"/>
              <a:t>Février 2020</a:t>
            </a:r>
          </a:p>
          <a:p>
            <a:pPr algn="r"/>
            <a:r>
              <a:rPr lang="fr-CA" dirty="0">
                <a:solidFill>
                  <a:srgbClr val="002060"/>
                </a:solidFill>
              </a:rPr>
              <a:t>Darius Tsé, ing.</a:t>
            </a:r>
          </a:p>
        </p:txBody>
      </p:sp>
    </p:spTree>
    <p:extLst>
      <p:ext uri="{BB962C8B-B14F-4D97-AF65-F5344CB8AC3E}">
        <p14:creationId xmlns:p14="http://schemas.microsoft.com/office/powerpoint/2010/main" val="147282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46043" y="1946795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216A5D-4013-4DC9-9670-806881A476A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99099" y="3237621"/>
            <a:ext cx="10642599" cy="107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Bonne planification =  Clé du succès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1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35310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71092" y="1742468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216A5D-4013-4DC9-9670-806881A476A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71092" y="2556784"/>
            <a:ext cx="10642599" cy="252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Classifier les écoles selon l’ordre de priorité ci-dessous :</a:t>
            </a:r>
          </a:p>
          <a:p>
            <a:r>
              <a:rPr lang="fr-CA" dirty="0"/>
              <a:t>Écoles primaires construites avant 1981</a:t>
            </a:r>
          </a:p>
          <a:p>
            <a:r>
              <a:rPr lang="fr-CA" dirty="0"/>
              <a:t>Écoles primaires construites entre 1982 et 1990</a:t>
            </a:r>
          </a:p>
          <a:p>
            <a:r>
              <a:rPr lang="fr-CA" dirty="0"/>
              <a:t>Écoles primaires construites après 1991</a:t>
            </a:r>
          </a:p>
          <a:p>
            <a:r>
              <a:rPr lang="fr-CA" dirty="0"/>
              <a:t>Faire la même classification pour les écoles secondaires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3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35310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71092" y="1742468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216A5D-4013-4DC9-9670-806881A476A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71092" y="2653705"/>
            <a:ext cx="10642599" cy="3135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Informer la direction de l’école que des tests de mesures de concentration de plomb dans l’eau seront effectués : date et heure.</a:t>
            </a:r>
          </a:p>
          <a:p>
            <a:r>
              <a:rPr lang="fr-CA" dirty="0"/>
              <a:t>Si des visites des lieux sont requises avant les tests, indiquer les dates et heures.</a:t>
            </a:r>
          </a:p>
          <a:p>
            <a:r>
              <a:rPr lang="fr-CA" dirty="0"/>
              <a:t>Solliciter la collaboration de la direction de l’école pour s’assurer d’avoir un minimum de six heures de stagnation de l’eau : affiches.</a:t>
            </a:r>
          </a:p>
          <a:p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0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361423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198087"/>
            <a:ext cx="10642599" cy="39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Dans une école :</a:t>
            </a:r>
            <a:endParaRPr lang="fr-FR" dirty="0"/>
          </a:p>
          <a:p>
            <a:r>
              <a:rPr lang="fr-CA" dirty="0"/>
              <a:t>Faire l’inventaire des points d’eau : fontaines et robinets utilisés pour la préparation des repas et des boissons (plans/visites).</a:t>
            </a:r>
          </a:p>
          <a:p>
            <a:r>
              <a:rPr lang="fr-CA" dirty="0"/>
              <a:t>Identifier les points d’eau selon la codification suivante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XYZ123001 : XYZ code de l’organisation; 123 code du bâtiment; 001 numéro séquentiel du point d’eau dans le bâtiment</a:t>
            </a:r>
          </a:p>
          <a:p>
            <a:r>
              <a:rPr lang="fr-CA" dirty="0"/>
              <a:t>Préparer les étiquettes à coller sur les bouteilles d’échantillonnage.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87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2" y="1389479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2" y="2136307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Dans une école :</a:t>
            </a:r>
            <a:endParaRPr lang="fr-FR" dirty="0"/>
          </a:p>
          <a:p>
            <a:pPr lvl="1"/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B2FE26A-924D-4900-9E15-4FDEAB22685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39572" y="2904702"/>
            <a:ext cx="10642599" cy="308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Identifier les échantillons comme suit et préparer les étiquettes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XYZ123001_P0s : prélèvement sans écoulement après au moins 6 heures de stagnation;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XYZ123001_P30s : prélèvement après 30 secondes d’écoulement.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52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361423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319738"/>
            <a:ext cx="10642599" cy="2638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Dans une école :</a:t>
            </a:r>
            <a:endParaRPr lang="fr-FR" dirty="0"/>
          </a:p>
          <a:p>
            <a:r>
              <a:rPr lang="fr-CA" dirty="0"/>
              <a:t>Identifier la salle dans laquelle les mesures de concentration de plomb seront effectuées.</a:t>
            </a:r>
          </a:p>
          <a:p>
            <a:r>
              <a:rPr lang="fr-CA" dirty="0"/>
              <a:t>Établir le parcours d’échantillonnage : définir l’ordre des prélèvements en commençant par les points d’eau les plus proches des entrées d’eau et progresser vers les points les plus éloignés.</a:t>
            </a:r>
          </a:p>
          <a:p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78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361423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319738"/>
            <a:ext cx="10642599" cy="263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Pour une école :</a:t>
            </a:r>
            <a:endParaRPr lang="fr-FR" dirty="0"/>
          </a:p>
          <a:p>
            <a:r>
              <a:rPr lang="fr-CA" dirty="0"/>
              <a:t>Préparer les outils d’échantillonnage.</a:t>
            </a:r>
          </a:p>
          <a:p>
            <a:r>
              <a:rPr lang="fr-CA" dirty="0"/>
              <a:t>Préparer le fichier d’échantillonnage.</a:t>
            </a:r>
          </a:p>
          <a:p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54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49401" y="2091690"/>
            <a:ext cx="10642599" cy="203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r-CA" sz="4000" dirty="0">
                <a:hlinkClick r:id="rId6" action="ppaction://hlinkpres?slideindex=1&amp;slidetitle="/>
              </a:rPr>
              <a:t>Le jour de l’échantillonnage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150037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35765" y="1724030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>
                <a:hlinkClick r:id="rId6" action="ppaction://hlinkpres?slideindex=1&amp;slidetitle="/>
              </a:rPr>
              <a:t>Échantillonnage (École Polytechnique)</a:t>
            </a:r>
            <a:endParaRPr lang="fr-CA" sz="3200" dirty="0"/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Démonstration sur l’utilisation du Kemio (Palintest)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Reddition de comptes avec CollecteInfo : saisie des données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/>
              <a:t>campagne de dépistage du plomb dans l’eau des écoles </a:t>
            </a:r>
            <a:br>
              <a:rPr lang="en-CA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35765" y="1724030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Échantillonnage (École Polytechnique)</a:t>
            </a:r>
          </a:p>
          <a:p>
            <a:pPr marL="514350" indent="-514350">
              <a:buAutoNum type="arabicPeriod"/>
            </a:pPr>
            <a:r>
              <a:rPr lang="fr-CA" sz="3200" dirty="0">
                <a:hlinkClick r:id="rId6" action="ppaction://hlinkpres?slideindex=1&amp;slidetitle="/>
              </a:rPr>
              <a:t>Démonstration sur l’utilisation du Kemio (Palintest)</a:t>
            </a:r>
            <a:endParaRPr lang="fr-CA" sz="3200" dirty="0"/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Reddition de comptes avec CollecteInfo : saisie des données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/>
              <a:t>campagne de dépistage du plomb dans l’eau des écoles </a:t>
            </a:r>
            <a:br>
              <a:rPr lang="en-CA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35765" y="1724030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/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/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/>
              <a:t>Échantillonnage (École Polytechnique)</a:t>
            </a:r>
          </a:p>
          <a:p>
            <a:pPr marL="514350" indent="-514350">
              <a:buAutoNum type="arabicPeriod"/>
            </a:pPr>
            <a:r>
              <a:rPr lang="fr-CA" sz="3200" dirty="0"/>
              <a:t>Démonstration sur l’utilisation du Kemio (Palintest)</a:t>
            </a:r>
          </a:p>
          <a:p>
            <a:pPr marL="514350" indent="-514350">
              <a:buAutoNum type="arabicPeriod"/>
            </a:pPr>
            <a:r>
              <a:rPr lang="fr-CA" sz="3200" dirty="0"/>
              <a:t>Reddition de comptes avec CollecteInfo : saisie des données (MEQ)</a:t>
            </a:r>
          </a:p>
          <a:p>
            <a:pPr marL="514350" indent="-514350">
              <a:buAutoNum type="arabicPeriod"/>
            </a:pPr>
            <a:r>
              <a:rPr lang="fr-CA" sz="3200" dirty="0"/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3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35765" y="1724030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Échantillonnage (École Polytechnique)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Démonstration sur l’utilisation du Kemio (Palintest)</a:t>
            </a:r>
          </a:p>
          <a:p>
            <a:pPr marL="514350" indent="-514350">
              <a:buAutoNum type="arabicPeriod"/>
            </a:pPr>
            <a:r>
              <a:rPr lang="fr-CA" sz="3200" dirty="0">
                <a:hlinkClick r:id="rId6" action="ppaction://hlinkpres?slideindex=1&amp;slidetitle="/>
              </a:rPr>
              <a:t>Reddition de comptes avec CollecteInfo : saisie des données (MEQ)</a:t>
            </a:r>
            <a:endParaRPr lang="fr-CA" sz="3200" dirty="0"/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/>
              <a:t>campagne de dépistage du plomb dans l’eau des écoles </a:t>
            </a:r>
            <a:br>
              <a:rPr lang="en-CA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28391" y="1532301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Échantillonnage (École Polytechnique)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Démonstration sur l’utilisation du Kemio (Palintest)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Reddition de comptes avec CollecteInfo : saisie des données (MEQ)</a:t>
            </a:r>
          </a:p>
          <a:p>
            <a:pPr marL="514350" indent="-514350">
              <a:buAutoNum type="arabicPeriod"/>
            </a:pPr>
            <a:r>
              <a:rPr lang="fr-CA" sz="3200" dirty="0"/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/>
              <a:t>campagne de dépistage du plomb dans l’eau des écoles </a:t>
            </a:r>
            <a:br>
              <a:rPr lang="en-CA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1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361423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fr-CA" dirty="0"/>
              <a:t>Communication des résultats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073730"/>
            <a:ext cx="10642599" cy="122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La volonté du Ministère est de faire preuve d’une transparence totale pour renforcer la confiance des usagers et du public.</a:t>
            </a:r>
          </a:p>
          <a:p>
            <a:endParaRPr lang="fr-CA" dirty="0"/>
          </a:p>
          <a:p>
            <a:pPr lvl="1"/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E9FA483-8BE3-4A33-A3F5-5F9B1580FA4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39571" y="3554414"/>
            <a:ext cx="10642599" cy="18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Les établissements scolaires sont donc invités à saisir régulièrement les résultats des mesures de concentration de plomb dans l’outil de reddition de comptes élaboré dans </a:t>
            </a:r>
            <a:r>
              <a:rPr lang="fr-CA" dirty="0" err="1"/>
              <a:t>CollecteInfo</a:t>
            </a:r>
            <a:r>
              <a:rPr lang="fr-CA" dirty="0"/>
              <a:t>, qui sera disponible dans les jours à venir.</a:t>
            </a:r>
          </a:p>
          <a:p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91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361423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fr-CA" dirty="0"/>
              <a:t>Communication </a:t>
            </a:r>
          </a:p>
          <a:p>
            <a:pPr marL="971539" lvl="1" indent="-514350">
              <a:buFont typeface="+mj-lt"/>
              <a:buAutoNum type="romanLcPeriod"/>
            </a:pPr>
            <a:r>
              <a:rPr lang="fr-CA" dirty="0"/>
              <a:t>Communication des résultats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295008"/>
            <a:ext cx="10642599" cy="1229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Une boîte à outils élaborée par la Direction des communications du MEQ est disponible à l’adresse ci-dessous :</a:t>
            </a:r>
          </a:p>
          <a:p>
            <a:pPr lvl="1"/>
            <a:r>
              <a:rPr lang="fr-CA" u="sng" dirty="0">
                <a:hlinkClick r:id="rId8"/>
              </a:rPr>
              <a:t>http://www.education.gouv.qc.ca/boiteaoutils/</a:t>
            </a:r>
            <a:endParaRPr lang="fr-CA" dirty="0"/>
          </a:p>
          <a:p>
            <a:endParaRPr lang="fr-CA" dirty="0"/>
          </a:p>
          <a:p>
            <a:pPr lvl="1"/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E9FA483-8BE3-4A33-A3F5-5F9B1580FA4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39571" y="3649948"/>
            <a:ext cx="10642599" cy="1861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Elle contient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des affichettes;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des modèles de lettres à envoyer aux parents;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la procédure visant à mesurer les concentrations de plomb dans l’eau des écoles.</a:t>
            </a:r>
          </a:p>
          <a:p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5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276365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fr-CA" dirty="0"/>
              <a:t>Communication </a:t>
            </a:r>
          </a:p>
          <a:p>
            <a:pPr marL="971539" lvl="1" indent="-514350">
              <a:buFont typeface="+mj-lt"/>
              <a:buAutoNum type="romanLcPeriod"/>
            </a:pPr>
            <a:r>
              <a:rPr lang="fr-CA" dirty="0"/>
              <a:t>Soutien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295008"/>
            <a:ext cx="10642599" cy="1819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Pour l’utilisation du Kemio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	Pascal Picotte, Atera Enviro Inc </a:t>
            </a:r>
            <a:endParaRPr lang="fr-CA" sz="3200" dirty="0"/>
          </a:p>
          <a:p>
            <a:pPr marL="0" indent="0">
              <a:buNone/>
            </a:pPr>
            <a:r>
              <a:rPr lang="fr-CA" dirty="0"/>
              <a:t>	514 592-4626</a:t>
            </a:r>
            <a:endParaRPr lang="fr-CA" sz="3600" dirty="0"/>
          </a:p>
          <a:p>
            <a:pPr marL="0" indent="0">
              <a:buNone/>
            </a:pPr>
            <a:r>
              <a:rPr lang="fr-CA" u="sng" dirty="0">
                <a:hlinkClick r:id="rId8"/>
              </a:rPr>
              <a:t>	www.ateraenviro.com</a:t>
            </a:r>
            <a:endParaRPr lang="fr-CA" dirty="0"/>
          </a:p>
          <a:p>
            <a:pPr lvl="1"/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E9FA483-8BE3-4A33-A3F5-5F9B1580FA4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39570" y="4222206"/>
            <a:ext cx="10642599" cy="163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</a:t>
            </a:r>
            <a:r>
              <a:rPr lang="fr-CA" sz="3100" dirty="0"/>
              <a:t>Pour de l’information sur la procédure :</a:t>
            </a:r>
          </a:p>
          <a:p>
            <a:pPr marL="0" indent="0">
              <a:buNone/>
            </a:pPr>
            <a:r>
              <a:rPr lang="fr-CA" sz="3100" dirty="0"/>
              <a:t>Direction de l’expertise et du développement des infrastructures scolaires</a:t>
            </a:r>
            <a:br>
              <a:rPr lang="fr-CA" sz="3100" dirty="0"/>
            </a:br>
            <a:r>
              <a:rPr lang="fr-CA" sz="3100" dirty="0"/>
              <a:t>Téléphone : 418 644-2525</a:t>
            </a:r>
          </a:p>
          <a:p>
            <a:pPr marL="0" indent="0">
              <a:buNone/>
            </a:pPr>
            <a:r>
              <a:rPr lang="fr-CA" sz="3100" dirty="0"/>
              <a:t>redditionplomb@education.gouv.qc.ca</a:t>
            </a:r>
          </a:p>
        </p:txBody>
      </p:sp>
    </p:spTree>
    <p:extLst>
      <p:ext uri="{BB962C8B-B14F-4D97-AF65-F5344CB8AC3E}">
        <p14:creationId xmlns:p14="http://schemas.microsoft.com/office/powerpoint/2010/main" val="11928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276365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fr-CA" dirty="0"/>
              <a:t>Communication </a:t>
            </a:r>
          </a:p>
          <a:p>
            <a:pPr marL="971539" lvl="1" indent="-514350">
              <a:buFont typeface="+mj-lt"/>
              <a:buAutoNum type="romanLcPeriod"/>
            </a:pPr>
            <a:r>
              <a:rPr lang="fr-CA" dirty="0"/>
              <a:t>Soutien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295008"/>
            <a:ext cx="10642599" cy="144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Pour l’outil de reddition de compte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	Équipe CollecteInfo du MEQ : collecteinfo@education.gouv.qc.ca</a:t>
            </a:r>
            <a:endParaRPr lang="fr-CA" sz="3200" dirty="0"/>
          </a:p>
          <a:p>
            <a:pPr marL="0" indent="0">
              <a:buNone/>
            </a:pPr>
            <a:r>
              <a:rPr lang="fr-CA" dirty="0"/>
              <a:t>	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51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MERCI!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42159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9416" y="848763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LA FORMATION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35765" y="1724030"/>
            <a:ext cx="10642599" cy="39750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/>
              <a:t>Mise en contexte et généralités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Que faire avant de prélever (MEQ)?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Échantillonnage (École polytechnique)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Démonstration sur l’utilisation du Kemio (Palintest)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Reddition de comptes avec CollecteInfo : saisie des données (MEQ)</a:t>
            </a:r>
          </a:p>
          <a:p>
            <a:pPr marL="514350" indent="-514350">
              <a:buAutoNum type="arabicPeriod"/>
            </a:pPr>
            <a:r>
              <a:rPr lang="fr-CA" sz="3200" dirty="0">
                <a:solidFill>
                  <a:srgbClr val="C5C5C5"/>
                </a:solidFill>
              </a:rPr>
              <a:t>Communication (MEQ)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DF2F14B-A356-42AD-A49A-75EC00B8A9D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92850"/>
            <a:ext cx="10515600" cy="8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D2E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62270" y="1499201"/>
            <a:ext cx="10642599" cy="100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sz="3200" dirty="0"/>
              <a:t>Mise en contexte et généralités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3" y="2198087"/>
            <a:ext cx="10642599" cy="363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Contexte</a:t>
            </a:r>
          </a:p>
          <a:p>
            <a:r>
              <a:rPr lang="fr-FR" dirty="0"/>
              <a:t>En mars 2019, Santé Canada a publié une mise à jour de la recommandation canadienne pour le plomb dans l’eau potable. </a:t>
            </a:r>
          </a:p>
          <a:p>
            <a:r>
              <a:rPr lang="fr-FR" dirty="0"/>
              <a:t>Cette mise à jour prévoit une réduction notable de la concentration maximale acceptable de plomb dans l’eau potable, qui passe de 10 à 5 µg/L. 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24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62270" y="1499201"/>
            <a:ext cx="10642599" cy="100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sz="3200" dirty="0"/>
              <a:t>Mise en contexte et généralités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3" y="2198087"/>
            <a:ext cx="10642599" cy="3632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Contexte</a:t>
            </a:r>
            <a:endParaRPr lang="fr-FR" dirty="0"/>
          </a:p>
          <a:p>
            <a:r>
              <a:rPr lang="fr-CA" dirty="0"/>
              <a:t>Par ailleurs, comme les jeunes enfants sont plus vulnérables aux effets d’une exposition au plomb, une surveillance à la source est recommandée dans les écoles et les garderies.</a:t>
            </a:r>
          </a:p>
          <a:p>
            <a:r>
              <a:rPr lang="fr-CA" dirty="0"/>
              <a:t>C’est pourquoi, en octobre 2019, le ministre de l’Éducation a demandé la collaboration des établissements scolaires pour la réalisation de tests visant à mesurer les concentrations de plomb dans l’eau des écoles et à prendre les mesures pour corriger les points d’eau non conformes.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73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1" y="1144716"/>
            <a:ext cx="10642599" cy="100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sz="3200" dirty="0"/>
              <a:t>Mise en contexte et généralités</a:t>
            </a:r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1" y="2147107"/>
            <a:ext cx="10642599" cy="875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Contexte</a:t>
            </a:r>
            <a:endParaRPr lang="fr-FR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6AB56B1-6D4B-4855-B3FD-6D2217C7C89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20301" y="3067000"/>
            <a:ext cx="10642599" cy="262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Toujours en octobre, le gouvernement du Québec annonce qu’il va adopter la recommandation de 5ug/L comme concentration maximale acceptable dans l’eau potable.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38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2" y="1076589"/>
            <a:ext cx="10642599" cy="100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sz="3200" dirty="0"/>
              <a:t>Mise en contexte et généralités</a:t>
            </a:r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2" y="1629586"/>
            <a:ext cx="10642599" cy="227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Contexte</a:t>
            </a:r>
            <a:endParaRPr lang="fr-FR" dirty="0"/>
          </a:p>
          <a:p>
            <a:r>
              <a:rPr lang="fr-CA" dirty="0"/>
              <a:t> Le MEQ promet de mettre à la disposition du réseau des établissements scolaires des méthodes et des outils pour effectuer ces contrôles avec rigueur 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6AB56B1-6D4B-4855-B3FD-6D2217C7C89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39570" y="3498767"/>
            <a:ext cx="10642599" cy="114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Novembre 2019 : publication d’une procédure visant à mesurer les concentrations de  plomb dans l’eau potable des écoles du Québec.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CC25CB2-A707-44C2-9B8F-ABD1131CA60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39570" y="4462388"/>
            <a:ext cx="10642599" cy="114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Janvier et février 2020 : distribution d’analyseurs portatifs Kemio pour mesurer les concentrations de plomb.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89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43381" y="1492526"/>
            <a:ext cx="10642599" cy="100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sz="3200" dirty="0"/>
              <a:t>Mise en contexte et généralités</a:t>
            </a:r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3381" y="2402414"/>
            <a:ext cx="10642599" cy="269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Généralités</a:t>
            </a:r>
            <a:endParaRPr lang="fr-FR" dirty="0"/>
          </a:p>
          <a:p>
            <a:r>
              <a:rPr lang="fr-CA" dirty="0"/>
              <a:t>Échéancier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23 juin 2020 : fin des tests dans les écoles primaires et correctifs identifiés pour les points non conformes.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1</a:t>
            </a:r>
            <a:r>
              <a:rPr lang="fr-CA" baseline="30000" dirty="0"/>
              <a:t>er</a:t>
            </a:r>
            <a:r>
              <a:rPr lang="fr-CA" dirty="0"/>
              <a:t> novembre 2020 : fin des tests dans les écoles secondaires et correctifs identifiés pour les points non conformes. </a:t>
            </a:r>
          </a:p>
        </p:txBody>
      </p:sp>
    </p:spTree>
    <p:extLst>
      <p:ext uri="{BB962C8B-B14F-4D97-AF65-F5344CB8AC3E}">
        <p14:creationId xmlns:p14="http://schemas.microsoft.com/office/powerpoint/2010/main" val="14689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8"/>
            <a:ext cx="10515600" cy="814316"/>
          </a:xfrm>
        </p:spPr>
        <p:txBody>
          <a:bodyPr>
            <a:normAutofit fontScale="90000"/>
          </a:bodyPr>
          <a:lstStyle/>
          <a:p>
            <a:r>
              <a:rPr lang="fr-CA" sz="3200" cap="all" dirty="0"/>
              <a:t>campagne de dépistage du plomb dans l’eau des écoles </a:t>
            </a:r>
            <a:br>
              <a:rPr lang="en-CA" dirty="0"/>
            </a:br>
            <a:endParaRPr lang="fr-CA" dirty="0">
              <a:solidFill>
                <a:srgbClr val="4DC0D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3771"/>
            <a:ext cx="10515601" cy="814316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388DAB4-18F2-47C2-81F5-90020A8D768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9572" y="1579548"/>
            <a:ext cx="10642599" cy="9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CA" dirty="0"/>
              <a:t>Que faire avant de prélever?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E7A9D9D-E525-4B80-9811-0791E19ACF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39572" y="2679478"/>
            <a:ext cx="10642599" cy="278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C0D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D2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Choisir un mode d’analyse :</a:t>
            </a:r>
            <a:endParaRPr lang="fr-FR" dirty="0"/>
          </a:p>
          <a:p>
            <a:r>
              <a:rPr lang="fr-CA" dirty="0"/>
              <a:t>Utiliser un analyseur portatif certifié par un organisme de régulation comme Santé Canada ou la USEPA (ex. : le Kemio de </a:t>
            </a:r>
            <a:r>
              <a:rPr lang="fr-CA" dirty="0" err="1"/>
              <a:t>Palintest</a:t>
            </a:r>
            <a:r>
              <a:rPr lang="fr-CA" dirty="0"/>
              <a:t>).</a:t>
            </a:r>
          </a:p>
          <a:p>
            <a:r>
              <a:rPr lang="fr-CA" dirty="0"/>
              <a:t>Utiliser les services d’un laboratoire accrédité par le MELCC.</a:t>
            </a:r>
          </a:p>
        </p:txBody>
      </p:sp>
    </p:spTree>
    <p:extLst>
      <p:ext uri="{BB962C8B-B14F-4D97-AF65-F5344CB8AC3E}">
        <p14:creationId xmlns:p14="http://schemas.microsoft.com/office/powerpoint/2010/main" val="23664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1406</Words>
  <Application>Microsoft Office PowerPoint</Application>
  <PresentationFormat>Grand écran</PresentationFormat>
  <Paragraphs>250</Paragraphs>
  <Slides>26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Thème Office</vt:lpstr>
      <vt:lpstr>campagne de dépistage du plomb dans l’eau des écoles DU Québec </vt:lpstr>
      <vt:lpstr>PLAN DE LA FORMATION </vt:lpstr>
      <vt:lpstr>PLAN DE LA FORMATION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PLAN DE LA FORMATION </vt:lpstr>
      <vt:lpstr>PLAN DE LA FORMATION </vt:lpstr>
      <vt:lpstr>PLAN DE LA FORMATION </vt:lpstr>
      <vt:lpstr>PLAN DE LA FORMATION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campagne de dépistage du plomb dans l’eau des écoles  </vt:lpstr>
      <vt:lpstr>MERCI!</vt:lpstr>
    </vt:vector>
  </TitlesOfParts>
  <Company>Gouvernement du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Daigle</dc:creator>
  <cp:lastModifiedBy>Nicolas Faguy</cp:lastModifiedBy>
  <cp:revision>320</cp:revision>
  <cp:lastPrinted>2019-12-02T21:35:19Z</cp:lastPrinted>
  <dcterms:created xsi:type="dcterms:W3CDTF">2019-03-26T15:19:59Z</dcterms:created>
  <dcterms:modified xsi:type="dcterms:W3CDTF">2020-09-23T18:27:29Z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-298146426</vt:i4>
  </property>
  <property fmtid="{D5CDD505-2E9C-101B-9397-08002B2CF9AE}" pid="3" name="_NewReviewCycle">
    <vt:lpwstr/>
  </property>
  <property fmtid="{D5CDD505-2E9C-101B-9397-08002B2CF9AE}" pid="4" name="_EmailSubject">
    <vt:lpwstr>Dépôt sur boite à outils et documents vidéo</vt:lpwstr>
  </property>
  <property fmtid="{D5CDD505-2E9C-101B-9397-08002B2CF9AE}" pid="5" name="_AuthorEmail">
    <vt:lpwstr>Nicolas.Faguy@education.gouv.qc.ca</vt:lpwstr>
  </property>
  <property fmtid="{D5CDD505-2E9C-101B-9397-08002B2CF9AE}" pid="6" name="_AuthorEmailDisplayName">
    <vt:lpwstr>Nicolas Faguy</vt:lpwstr>
  </property>
  <property fmtid="{D5CDD505-2E9C-101B-9397-08002B2CF9AE}" pid="7" name="_PreviousAdHocReviewCycleID">
    <vt:i4>-298146426</vt:i4>
  </property>
</Properties>
</file>